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404050" cy="360045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D6B1F"/>
    <a:srgbClr val="FA790E"/>
    <a:srgbClr val="000000"/>
    <a:srgbClr val="000058"/>
    <a:srgbClr val="003399"/>
    <a:srgbClr val="808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8" d="100"/>
          <a:sy n="28" d="100"/>
        </p:scale>
        <p:origin x="630" y="18"/>
      </p:cViewPr>
      <p:guideLst>
        <p:guide orient="horz" pos="11340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2"/>
            <a:ext cx="27543443" cy="771763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701B6-4CCF-416E-9A6E-DDAABDCCEEE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A7FC2-E2D3-488F-B1A6-6DBD4A3B220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4437" y="1441847"/>
            <a:ext cx="7290911" cy="3072217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8703" y="1441847"/>
            <a:ext cx="21731716" cy="3072217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134D1-1798-4B7B-825B-2F09E4D2EDC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428D1-3085-43AD-A232-14C2DD34277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3136225"/>
            <a:ext cx="27543443" cy="715089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0" y="15260242"/>
            <a:ext cx="27543443" cy="787598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70CEE-0338-4540-8AB2-A074D62E232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8703" y="8399384"/>
            <a:ext cx="14511313" cy="23764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4034" y="8399384"/>
            <a:ext cx="14511314" cy="23764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80217-D51A-4AC3-BF04-27575995E23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441847"/>
            <a:ext cx="2916364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2" y="8059341"/>
            <a:ext cx="14317790" cy="33587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2" y="11418094"/>
            <a:ext cx="14317790" cy="207442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558" y="8059341"/>
            <a:ext cx="14322290" cy="33587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558" y="11418094"/>
            <a:ext cx="14322290" cy="207442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9A587-99CD-4EB8-8720-CBF7412670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4610C-D5C2-421F-A56D-14B02BEAA7E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87065-88CB-4FD6-BDB6-5D8D8B35C37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433512"/>
            <a:ext cx="10660332" cy="6100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433513"/>
            <a:ext cx="18114764" cy="307288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3" y="7534275"/>
            <a:ext cx="10660332" cy="246280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ACECB3-5756-41E1-A960-015AF214247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794" y="25203150"/>
            <a:ext cx="19442430" cy="2975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794" y="3217069"/>
            <a:ext cx="19442430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794" y="28178522"/>
            <a:ext cx="19442430" cy="42255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90A4F-BDFD-4346-AC60-FBC3E01CD4E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8703" y="1441847"/>
            <a:ext cx="2916664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26320" tIns="113164" rIns="226320" bIns="1131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8703" y="8399384"/>
            <a:ext cx="29166645" cy="2376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8703" y="32790766"/>
            <a:ext cx="7563945" cy="249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7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6884" y="32790766"/>
            <a:ext cx="10270284" cy="249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7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1403" y="32790766"/>
            <a:ext cx="7563945" cy="249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700"/>
            </a:lvl1pPr>
          </a:lstStyle>
          <a:p>
            <a:fld id="{3991E87F-50AF-4D7B-873C-A31F14110FB4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6pPr>
      <a:lvl7pPr marL="9144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7pPr>
      <a:lvl8pPr marL="13716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8pPr>
      <a:lvl9pPr marL="18288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9pPr>
    </p:titleStyle>
    <p:bodyStyle>
      <a:lvl1pPr marL="847725" indent="-847725" algn="l" defTabSz="2257425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1841500" indent="-708025" algn="l" defTabSz="2257425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  <a:ea typeface="ＭＳ Ｐゴシック" pitchFamily="34" charset="-128"/>
        </a:defRPr>
      </a:lvl2pPr>
      <a:lvl3pPr marL="2828925" indent="-571500" algn="l" defTabSz="2257425" rtl="0" eaLnBrk="0" fontAlgn="base" hangingPunct="0">
        <a:spcBef>
          <a:spcPct val="20000"/>
        </a:spcBef>
        <a:spcAft>
          <a:spcPct val="0"/>
        </a:spcAft>
        <a:buChar char="•"/>
        <a:defRPr sz="5800">
          <a:solidFill>
            <a:schemeClr val="tx1"/>
          </a:solidFill>
          <a:latin typeface="+mn-lt"/>
          <a:ea typeface="ＭＳ Ｐゴシック" pitchFamily="34" charset="-128"/>
        </a:defRPr>
      </a:lvl3pPr>
      <a:lvl4pPr marL="3962400" indent="-569913" algn="l" defTabSz="2257425" rtl="0" eaLnBrk="0" fontAlgn="base" hangingPunct="0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  <a:ea typeface="ＭＳ Ｐゴシック" pitchFamily="34" charset="-128"/>
        </a:defRPr>
      </a:lvl4pPr>
      <a:lvl5pPr marL="5091113" indent="-566738" algn="l" defTabSz="2257425" rtl="0" eaLnBrk="0" fontAlgn="base" hangingPunct="0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  <a:ea typeface="ＭＳ Ｐゴシック" pitchFamily="34" charset="-128"/>
        </a:defRPr>
      </a:lvl5pPr>
      <a:lvl6pPr marL="55483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6pPr>
      <a:lvl7pPr marL="60055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7pPr>
      <a:lvl8pPr marL="64627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8pPr>
      <a:lvl9pPr marL="69199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6649" y="324063"/>
            <a:ext cx="24554728" cy="29165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6755" tIns="48377" rIns="96755" bIns="48377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65200" eaLnBrk="1" hangingPunct="1">
              <a:lnSpc>
                <a:spcPct val="120000"/>
              </a:lnSpc>
              <a:defRPr/>
            </a:pPr>
            <a:r>
              <a:rPr lang="pt-BR" sz="8000" b="1" dirty="0">
                <a:ln w="11430"/>
                <a:solidFill>
                  <a:srgbClr val="000000"/>
                </a:solidFill>
              </a:rPr>
              <a:t>2º SIMPÓSIO DA PÓS-GRADUAÇÃO </a:t>
            </a:r>
          </a:p>
          <a:p>
            <a:pPr algn="ctr" defTabSz="965200" eaLnBrk="1" hangingPunct="1">
              <a:lnSpc>
                <a:spcPct val="120000"/>
              </a:lnSpc>
              <a:defRPr/>
            </a:pPr>
            <a:r>
              <a:rPr lang="pt-BR" sz="8000" b="1" dirty="0">
                <a:ln w="11430"/>
                <a:solidFill>
                  <a:srgbClr val="000000"/>
                </a:solidFill>
              </a:rPr>
              <a:t>DO IGC-USP [Fonte 80]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544944" y="6132433"/>
            <a:ext cx="24985622" cy="8825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755" tIns="48377" rIns="96755" bIns="48377">
            <a:spAutoFit/>
          </a:bodyPr>
          <a:lstStyle/>
          <a:p>
            <a:pPr algn="ctr" defTabSz="2257425" eaLnBrk="1" hangingPunct="1">
              <a:spcBef>
                <a:spcPct val="50000"/>
              </a:spcBef>
            </a:pPr>
            <a:r>
              <a:rPr lang="pt-BR" sz="5100" b="1">
                <a:solidFill>
                  <a:srgbClr val="000000"/>
                </a:solidFill>
                <a:ea typeface="ＭＳ Ｐゴシック" pitchFamily="34" charset="-128"/>
              </a:rPr>
              <a:t>    Autores e Afiliações [Fonte 40]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600625" y="9289282"/>
            <a:ext cx="8846605" cy="89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/>
            <a:r>
              <a:rPr lang="pt-BR" sz="6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Introdução [Fonte 60]</a:t>
            </a:r>
          </a:p>
        </p:txBody>
      </p:sp>
      <p:sp>
        <p:nvSpPr>
          <p:cNvPr id="13316" name="Rectangle 12"/>
          <p:cNvSpPr>
            <a:spLocks noChangeArrowheads="1"/>
          </p:cNvSpPr>
          <p:nvPr/>
        </p:nvSpPr>
        <p:spPr bwMode="auto">
          <a:xfrm>
            <a:off x="144021" y="8497194"/>
            <a:ext cx="15841980" cy="2716581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069384" y="4015502"/>
            <a:ext cx="28875609" cy="157503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6762" tIns="48381" rIns="96762" bIns="48381">
            <a:spAutoFit/>
          </a:bodyPr>
          <a:lstStyle/>
          <a:p>
            <a:pPr algn="ctr" defTabSz="2257425" eaLnBrk="1" hangingPunct="1">
              <a:spcBef>
                <a:spcPct val="50000"/>
              </a:spcBef>
            </a:pPr>
            <a:r>
              <a:rPr lang="pt-BR" sz="9600" b="1">
                <a:solidFill>
                  <a:srgbClr val="000000"/>
                </a:solidFill>
                <a:ea typeface="ＭＳ Ｐゴシック" pitchFamily="34" charset="-128"/>
              </a:rPr>
              <a:t>Título do Trabalho [Fonte Acima de 88]</a:t>
            </a:r>
          </a:p>
        </p:txBody>
      </p:sp>
      <p:sp>
        <p:nvSpPr>
          <p:cNvPr id="13318" name="Rectangle 20"/>
          <p:cNvSpPr>
            <a:spLocks noChangeArrowheads="1"/>
          </p:cNvSpPr>
          <p:nvPr/>
        </p:nvSpPr>
        <p:spPr bwMode="auto">
          <a:xfrm>
            <a:off x="16130017" y="8497194"/>
            <a:ext cx="16058007" cy="2715747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3319" name="Rectangle 44"/>
          <p:cNvSpPr>
            <a:spLocks noChangeArrowheads="1"/>
          </p:cNvSpPr>
          <p:nvPr/>
        </p:nvSpPr>
        <p:spPr bwMode="auto">
          <a:xfrm>
            <a:off x="-21003" y="7870984"/>
            <a:ext cx="32404050" cy="265034"/>
          </a:xfrm>
          <a:prstGeom prst="rect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3321" name="Text Box 50"/>
          <p:cNvSpPr txBox="1">
            <a:spLocks noChangeArrowheads="1"/>
          </p:cNvSpPr>
          <p:nvPr/>
        </p:nvSpPr>
        <p:spPr bwMode="auto">
          <a:xfrm>
            <a:off x="799600" y="10744676"/>
            <a:ext cx="14329791" cy="13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defTabSz="2257425" eaLnBrk="1" hangingPunct="1">
              <a:spcBef>
                <a:spcPct val="50000"/>
              </a:spcBef>
            </a:pPr>
            <a:r>
              <a:rPr lang="pt-BR" sz="4000">
                <a:solidFill>
                  <a:schemeClr val="accent2"/>
                </a:solidFill>
              </a:rPr>
              <a:t>Inserir Introdução, justificativa, importância do tema e objetivos [Fonte 40]</a:t>
            </a:r>
          </a:p>
        </p:txBody>
      </p:sp>
      <p:sp>
        <p:nvSpPr>
          <p:cNvPr id="13323" name="Text Box 65"/>
          <p:cNvSpPr txBox="1">
            <a:spLocks noChangeArrowheads="1"/>
          </p:cNvSpPr>
          <p:nvPr/>
        </p:nvSpPr>
        <p:spPr bwMode="auto">
          <a:xfrm>
            <a:off x="17087136" y="33577530"/>
            <a:ext cx="14493312" cy="139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defTabSz="2257425" eaLnBrk="1" hangingPunct="1"/>
            <a:r>
              <a:rPr lang="pt-BR" sz="4200">
                <a:solidFill>
                  <a:srgbClr val="336699"/>
                </a:solidFill>
              </a:rPr>
              <a:t>Inserir a(s) Logomarca(s) do(s) Órgão(s) de Fomento ou Patrocinador(es)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2160465" y="17642210"/>
            <a:ext cx="11569446" cy="112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/>
            <a:r>
              <a:rPr lang="pt-BR" sz="6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Materiais e Métodos [Fonte 60]</a:t>
            </a:r>
          </a:p>
          <a:p>
            <a:pPr algn="ctr" defTabSz="1433513" eaLnBrk="1" hangingPunct="1"/>
            <a:endParaRPr lang="pt-BR" sz="6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36" name="Rectangle 68"/>
          <p:cNvSpPr>
            <a:spLocks noChangeArrowheads="1"/>
          </p:cNvSpPr>
          <p:nvPr/>
        </p:nvSpPr>
        <p:spPr bwMode="auto">
          <a:xfrm>
            <a:off x="18074233" y="10009362"/>
            <a:ext cx="12468059" cy="127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Resultados e Discussão [Fonte 60]</a:t>
            </a:r>
          </a:p>
          <a:p>
            <a:pPr algn="ctr" defTabSz="1433513" eaLnBrk="1" hangingPunct="1">
              <a:defRPr/>
            </a:pPr>
            <a:endParaRPr lang="pt-BR" sz="6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37" name="Rectangle 69"/>
          <p:cNvSpPr>
            <a:spLocks noChangeArrowheads="1"/>
          </p:cNvSpPr>
          <p:nvPr/>
        </p:nvSpPr>
        <p:spPr bwMode="auto">
          <a:xfrm>
            <a:off x="19226361" y="25203050"/>
            <a:ext cx="10205776" cy="112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Conclusões [Fonte 60]</a:t>
            </a:r>
          </a:p>
          <a:p>
            <a:pPr algn="ctr" defTabSz="1433513" eaLnBrk="1" hangingPunct="1">
              <a:defRPr/>
            </a:pPr>
            <a:endParaRPr lang="pt-BR" sz="6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38" name="Rectangle 70"/>
          <p:cNvSpPr>
            <a:spLocks noChangeArrowheads="1"/>
          </p:cNvSpPr>
          <p:nvPr/>
        </p:nvSpPr>
        <p:spPr bwMode="auto">
          <a:xfrm>
            <a:off x="16269534" y="32820769"/>
            <a:ext cx="8914114" cy="60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defTabSz="1433513" eaLnBrk="1" hangingPunct="1">
              <a:defRPr/>
            </a:pPr>
            <a:r>
              <a:rPr lang="pt-BR" sz="4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Agradecimentos [Fonte 48]</a:t>
            </a:r>
          </a:p>
          <a:p>
            <a:pPr defTabSz="1433513" eaLnBrk="1" hangingPunct="1">
              <a:defRPr/>
            </a:pPr>
            <a:endParaRPr lang="pt-BR" sz="6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28" name="Text Box 71"/>
          <p:cNvSpPr txBox="1">
            <a:spLocks noChangeArrowheads="1"/>
          </p:cNvSpPr>
          <p:nvPr/>
        </p:nvSpPr>
        <p:spPr bwMode="auto">
          <a:xfrm>
            <a:off x="754595" y="18960704"/>
            <a:ext cx="14328290" cy="71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ctr" defTabSz="2257425" eaLnBrk="1" hangingPunct="1">
              <a:spcBef>
                <a:spcPct val="50000"/>
              </a:spcBef>
            </a:pPr>
            <a:r>
              <a:rPr lang="pt-BR" sz="4000" dirty="0">
                <a:solidFill>
                  <a:schemeClr val="accent2"/>
                </a:solidFill>
              </a:rPr>
              <a:t>Inserir área de estudo e metodologia [Fonte 40]</a:t>
            </a:r>
          </a:p>
        </p:txBody>
      </p:sp>
      <p:sp>
        <p:nvSpPr>
          <p:cNvPr id="13329" name="Text Box 72"/>
          <p:cNvSpPr txBox="1">
            <a:spLocks noChangeArrowheads="1"/>
          </p:cNvSpPr>
          <p:nvPr/>
        </p:nvSpPr>
        <p:spPr bwMode="auto">
          <a:xfrm>
            <a:off x="17066121" y="11377514"/>
            <a:ext cx="14329791" cy="163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ctr" defTabSz="2257425" eaLnBrk="1" hangingPunct="1">
              <a:spcBef>
                <a:spcPct val="50000"/>
              </a:spcBef>
            </a:pPr>
            <a:r>
              <a:rPr lang="pt-BR" sz="4000" dirty="0">
                <a:solidFill>
                  <a:schemeClr val="accent2"/>
                </a:solidFill>
              </a:rPr>
              <a:t>Confrontar os resultados com os dados da literatura [Fonte 40]</a:t>
            </a:r>
          </a:p>
          <a:p>
            <a:pPr algn="ctr" defTabSz="2257425" eaLnBrk="1" hangingPunct="1">
              <a:spcBef>
                <a:spcPct val="50000"/>
              </a:spcBef>
            </a:pPr>
            <a:endParaRPr lang="pt-BR" sz="4000" dirty="0">
              <a:solidFill>
                <a:schemeClr val="accent2"/>
              </a:solidFill>
            </a:endParaRPr>
          </a:p>
        </p:txBody>
      </p:sp>
      <p:sp>
        <p:nvSpPr>
          <p:cNvPr id="13330" name="Text Box 73"/>
          <p:cNvSpPr txBox="1">
            <a:spLocks noChangeArrowheads="1"/>
          </p:cNvSpPr>
          <p:nvPr/>
        </p:nvSpPr>
        <p:spPr bwMode="auto">
          <a:xfrm>
            <a:off x="17210137" y="26859234"/>
            <a:ext cx="14313093" cy="13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762" tIns="48381" rIns="96762" bIns="48381">
            <a:spAutoFit/>
          </a:bodyPr>
          <a:lstStyle/>
          <a:p>
            <a:pPr algn="ctr" defTabSz="2257425" eaLnBrk="1" hangingPunct="1">
              <a:spcBef>
                <a:spcPct val="50000"/>
              </a:spcBef>
            </a:pPr>
            <a:r>
              <a:rPr lang="pt-BR" sz="4000" dirty="0">
                <a:solidFill>
                  <a:schemeClr val="accent2"/>
                </a:solidFill>
              </a:rPr>
              <a:t>Confrontar o que se obteve com os objetivos estabelecidos [Fonte 40]</a:t>
            </a:r>
          </a:p>
        </p:txBody>
      </p:sp>
      <p:sp>
        <p:nvSpPr>
          <p:cNvPr id="13331" name="Rectangle 79"/>
          <p:cNvSpPr>
            <a:spLocks noChangeArrowheads="1"/>
          </p:cNvSpPr>
          <p:nvPr/>
        </p:nvSpPr>
        <p:spPr bwMode="auto">
          <a:xfrm>
            <a:off x="15600451" y="17378839"/>
            <a:ext cx="184731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3332" name="Rectangle 91"/>
          <p:cNvSpPr>
            <a:spLocks noChangeArrowheads="1"/>
          </p:cNvSpPr>
          <p:nvPr/>
        </p:nvSpPr>
        <p:spPr bwMode="auto">
          <a:xfrm>
            <a:off x="15600451" y="17378839"/>
            <a:ext cx="184731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24" name="Imagem 23" descr="logo sem text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695" y="178881"/>
            <a:ext cx="4267033" cy="3205745"/>
          </a:xfrm>
          <a:prstGeom prst="rect">
            <a:avLst/>
          </a:prstGeom>
        </p:spPr>
      </p:pic>
      <p:pic>
        <p:nvPicPr>
          <p:cNvPr id="25" name="Imagem 24" descr="logo_IGc_colorido_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81401" y="765073"/>
            <a:ext cx="6552953" cy="1939961"/>
          </a:xfrm>
          <a:prstGeom prst="rect">
            <a:avLst/>
          </a:prstGeom>
        </p:spPr>
      </p:pic>
      <p:sp>
        <p:nvSpPr>
          <p:cNvPr id="13320" name="Rectangle 45"/>
          <p:cNvSpPr>
            <a:spLocks noChangeArrowheads="1"/>
          </p:cNvSpPr>
          <p:nvPr/>
        </p:nvSpPr>
        <p:spPr bwMode="auto">
          <a:xfrm>
            <a:off x="0" y="3410427"/>
            <a:ext cx="32404050" cy="265034"/>
          </a:xfrm>
          <a:prstGeom prst="rect">
            <a:avLst/>
          </a:prstGeom>
          <a:solidFill>
            <a:srgbClr val="FF66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129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Design padrão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Daytime and Nighttime Variation of  the Urban Heat Island Effect in  São Paulo, Brazil, by means of  TERRA/MODIS data</dc:title>
  <dc:creator>Melina Esteves</dc:creator>
  <cp:lastModifiedBy>Bárbara Bueno Toledo</cp:lastModifiedBy>
  <cp:revision>48</cp:revision>
  <dcterms:created xsi:type="dcterms:W3CDTF">2003-05-23T06:08:44Z</dcterms:created>
  <dcterms:modified xsi:type="dcterms:W3CDTF">2021-07-28T18:54:31Z</dcterms:modified>
</cp:coreProperties>
</file>